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aleway SemiBold"/>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alewaySemiBold-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alewaySemiBold-italic.fntdata"/><Relationship Id="rId14" Type="http://schemas.openxmlformats.org/officeDocument/2006/relationships/slide" Target="slides/slide9.xml"/><Relationship Id="rId36" Type="http://schemas.openxmlformats.org/officeDocument/2006/relationships/font" Target="fonts/RalewaySemiBold-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0f36939f9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0f36939f9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0f36939f9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0f36939f9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0f36939f9_0_2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60f36939f9_0_2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0f36939f9_0_5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60f36939f9_0_5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60f36939f9_0_5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60f36939f9_0_5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0f36939f9_0_5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0f36939f9_0_5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0f36939f9_0_5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0f36939f9_0_5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0f36939f9_0_5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0f36939f9_0_5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246ee7df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6ee7df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0f36939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0f36939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0f36939f9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0f36939f9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0f36939f9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0f36939f9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0f36939f9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0f36939f9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7">
    <p:spTree>
      <p:nvGrpSpPr>
        <p:cNvPr id="131" name="Shape 131"/>
        <p:cNvGrpSpPr/>
        <p:nvPr/>
      </p:nvGrpSpPr>
      <p:grpSpPr>
        <a:xfrm>
          <a:off x="0" y="0"/>
          <a:ext cx="0" cy="0"/>
          <a:chOff x="0" y="0"/>
          <a:chExt cx="0" cy="0"/>
        </a:xfrm>
      </p:grpSpPr>
      <p:sp>
        <p:nvSpPr>
          <p:cNvPr id="132" name="Google Shape;132;p17"/>
          <p:cNvSpPr/>
          <p:nvPr/>
        </p:nvSpPr>
        <p:spPr>
          <a:xfrm>
            <a:off x="0" y="0"/>
            <a:ext cx="9144000" cy="5143500"/>
          </a:xfrm>
          <a:prstGeom prst="rect">
            <a:avLst/>
          </a:prstGeom>
          <a:solidFill>
            <a:srgbClr val="F1E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7"/>
          <p:cNvCxnSpPr/>
          <p:nvPr/>
        </p:nvCxnSpPr>
        <p:spPr>
          <a:xfrm rot="10800000">
            <a:off x="4314900" y="3310650"/>
            <a:ext cx="505800" cy="0"/>
          </a:xfrm>
          <a:prstGeom prst="straightConnector1">
            <a:avLst/>
          </a:prstGeom>
          <a:noFill/>
          <a:ln cap="flat" cmpd="sng" w="19050">
            <a:solidFill>
              <a:srgbClr val="FF5822"/>
            </a:solidFill>
            <a:prstDash val="solid"/>
            <a:round/>
            <a:headEnd len="sm" w="sm" type="none"/>
            <a:tailEnd len="sm" w="sm" type="none"/>
          </a:ln>
        </p:spPr>
      </p:cxnSp>
      <p:sp>
        <p:nvSpPr>
          <p:cNvPr id="134" name="Google Shape;134;p17"/>
          <p:cNvSpPr txBox="1"/>
          <p:nvPr>
            <p:ph type="title"/>
          </p:nvPr>
        </p:nvSpPr>
        <p:spPr>
          <a:xfrm>
            <a:off x="311700" y="1832850"/>
            <a:ext cx="8512200" cy="14778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3600">
                <a:solidFill>
                  <a:srgbClr val="000000"/>
                </a:solidFill>
              </a:defRPr>
            </a:lvl1pPr>
            <a:lvl2pPr lvl="1" algn="ctr">
              <a:lnSpc>
                <a:spcPct val="100000"/>
              </a:lnSpc>
              <a:spcBef>
                <a:spcPts val="0"/>
              </a:spcBef>
              <a:spcAft>
                <a:spcPts val="0"/>
              </a:spcAft>
              <a:buNone/>
              <a:defRPr sz="3600">
                <a:solidFill>
                  <a:srgbClr val="000000"/>
                </a:solidFill>
              </a:defRPr>
            </a:lvl2pPr>
            <a:lvl3pPr lvl="2" algn="ctr">
              <a:lnSpc>
                <a:spcPct val="100000"/>
              </a:lnSpc>
              <a:spcBef>
                <a:spcPts val="0"/>
              </a:spcBef>
              <a:spcAft>
                <a:spcPts val="0"/>
              </a:spcAft>
              <a:buNone/>
              <a:defRPr sz="3600">
                <a:solidFill>
                  <a:srgbClr val="000000"/>
                </a:solidFill>
              </a:defRPr>
            </a:lvl3pPr>
            <a:lvl4pPr lvl="3" algn="ctr">
              <a:lnSpc>
                <a:spcPct val="100000"/>
              </a:lnSpc>
              <a:spcBef>
                <a:spcPts val="0"/>
              </a:spcBef>
              <a:spcAft>
                <a:spcPts val="0"/>
              </a:spcAft>
              <a:buNone/>
              <a:defRPr sz="3600">
                <a:solidFill>
                  <a:srgbClr val="000000"/>
                </a:solidFill>
              </a:defRPr>
            </a:lvl4pPr>
            <a:lvl5pPr lvl="4" algn="ctr">
              <a:lnSpc>
                <a:spcPct val="100000"/>
              </a:lnSpc>
              <a:spcBef>
                <a:spcPts val="0"/>
              </a:spcBef>
              <a:spcAft>
                <a:spcPts val="0"/>
              </a:spcAft>
              <a:buNone/>
              <a:defRPr sz="3600">
                <a:solidFill>
                  <a:srgbClr val="000000"/>
                </a:solidFill>
              </a:defRPr>
            </a:lvl5pPr>
            <a:lvl6pPr lvl="5" algn="ctr">
              <a:lnSpc>
                <a:spcPct val="100000"/>
              </a:lnSpc>
              <a:spcBef>
                <a:spcPts val="0"/>
              </a:spcBef>
              <a:spcAft>
                <a:spcPts val="0"/>
              </a:spcAft>
              <a:buNone/>
              <a:defRPr sz="3600">
                <a:solidFill>
                  <a:srgbClr val="000000"/>
                </a:solidFill>
              </a:defRPr>
            </a:lvl6pPr>
            <a:lvl7pPr lvl="6" algn="ctr">
              <a:lnSpc>
                <a:spcPct val="100000"/>
              </a:lnSpc>
              <a:spcBef>
                <a:spcPts val="0"/>
              </a:spcBef>
              <a:spcAft>
                <a:spcPts val="0"/>
              </a:spcAft>
              <a:buNone/>
              <a:defRPr sz="3600">
                <a:solidFill>
                  <a:srgbClr val="000000"/>
                </a:solidFill>
              </a:defRPr>
            </a:lvl7pPr>
            <a:lvl8pPr lvl="7" algn="ctr">
              <a:lnSpc>
                <a:spcPct val="100000"/>
              </a:lnSpc>
              <a:spcBef>
                <a:spcPts val="0"/>
              </a:spcBef>
              <a:spcAft>
                <a:spcPts val="0"/>
              </a:spcAft>
              <a:buNone/>
              <a:defRPr sz="3600">
                <a:solidFill>
                  <a:srgbClr val="000000"/>
                </a:solidFill>
              </a:defRPr>
            </a:lvl8pPr>
            <a:lvl9pPr lvl="8" algn="ctr">
              <a:lnSpc>
                <a:spcPct val="100000"/>
              </a:lnSpc>
              <a:spcBef>
                <a:spcPts val="0"/>
              </a:spcBef>
              <a:spcAft>
                <a:spcPts val="0"/>
              </a:spcAft>
              <a:buNone/>
              <a:defRPr sz="3600">
                <a:solidFill>
                  <a:srgbClr val="000000"/>
                </a:solidFill>
              </a:defRPr>
            </a:lvl9pPr>
          </a:lstStyle>
          <a:p/>
        </p:txBody>
      </p:sp>
      <p:sp>
        <p:nvSpPr>
          <p:cNvPr id="135" name="Google Shape;135;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_8">
    <p:bg>
      <p:bgPr>
        <a:solidFill>
          <a:srgbClr val="FFFFFF"/>
        </a:solidFill>
      </p:bgPr>
    </p:bg>
    <p:spTree>
      <p:nvGrpSpPr>
        <p:cNvPr id="136" name="Shape 136"/>
        <p:cNvGrpSpPr/>
        <p:nvPr/>
      </p:nvGrpSpPr>
      <p:grpSpPr>
        <a:xfrm>
          <a:off x="0" y="0"/>
          <a:ext cx="0" cy="0"/>
          <a:chOff x="0" y="0"/>
          <a:chExt cx="0" cy="0"/>
        </a:xfrm>
      </p:grpSpPr>
      <p:sp>
        <p:nvSpPr>
          <p:cNvPr id="137" name="Google Shape;137;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8"/>
          <p:cNvGrpSpPr/>
          <p:nvPr/>
        </p:nvGrpSpPr>
        <p:grpSpPr>
          <a:xfrm>
            <a:off x="0" y="0"/>
            <a:ext cx="9144153" cy="5143624"/>
            <a:chOff x="-77" y="25"/>
            <a:chExt cx="9144153" cy="5143624"/>
          </a:xfrm>
        </p:grpSpPr>
        <p:sp>
          <p:nvSpPr>
            <p:cNvPr id="139" name="Google Shape;139;p18"/>
            <p:cNvSpPr/>
            <p:nvPr/>
          </p:nvSpPr>
          <p:spPr>
            <a:xfrm rot="-5400000">
              <a:off x="-47653"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5400000">
              <a:off x="-47653"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47653"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5400000">
              <a:off x="-47653"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rot="-5400000">
              <a:off x="-47653"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rot="5400000">
              <a:off x="714198"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rot="-5400000">
              <a:off x="714322"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714198"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rot="-5400000">
              <a:off x="714322"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714198"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5400000">
              <a:off x="714322"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rot="5400000">
              <a:off x="714198"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400000">
              <a:off x="714198"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rot="-5400000">
              <a:off x="714322"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5400000">
              <a:off x="714198"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5400000">
              <a:off x="714322"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rot="5400000">
              <a:off x="1476173"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5400000">
              <a:off x="1476296"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rot="5400000">
              <a:off x="1476173"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rot="-5400000">
              <a:off x="1476296"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rot="5400000">
              <a:off x="1476173"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rot="-5400000">
              <a:off x="1476296"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rot="5400000">
              <a:off x="1476173"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5400000">
              <a:off x="1476173"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5400000">
              <a:off x="1476296"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5400000">
              <a:off x="1476173"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rot="-5400000">
              <a:off x="1476296"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rot="5400000">
              <a:off x="2238147"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rot="-5400000">
              <a:off x="2238271"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rot="5400000">
              <a:off x="2238147"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rot="-5400000">
              <a:off x="2238271"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rot="5400000">
              <a:off x="2238147"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rot="-5400000">
              <a:off x="2238271"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rot="5400000">
              <a:off x="2238147"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rot="5400000">
              <a:off x="2238147"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rot="-5400000">
              <a:off x="2238271"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rot="5400000">
              <a:off x="2238147"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rot="-5400000">
              <a:off x="2238271"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rot="5400000">
              <a:off x="3000173"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rot="-5400000">
              <a:off x="3000297"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rot="5400000">
              <a:off x="3000173"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rot="-5400000">
              <a:off x="3000297"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3000173"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rot="-5400000">
              <a:off x="3000297"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rot="5400000">
              <a:off x="3000173"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3000173"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rot="-5400000">
              <a:off x="3000297"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rot="5400000">
              <a:off x="3000173"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rot="-5400000">
              <a:off x="3000297"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rot="5400000">
              <a:off x="3762251"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rot="-5400000">
              <a:off x="3762374"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rot="5400000">
              <a:off x="3762251"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5400000">
              <a:off x="3762374"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rot="5400000">
              <a:off x="3762251"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rot="-5400000">
              <a:off x="3762374"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rot="5400000">
              <a:off x="3762251"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rot="5400000">
              <a:off x="3762251"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rot="-5400000">
              <a:off x="3762374"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rot="5400000">
              <a:off x="3762251"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rot="-5400000">
              <a:off x="3762374"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rot="5400000">
              <a:off x="-47777"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rot="5400000">
              <a:off x="-47777"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rot="5400000">
              <a:off x="-47777"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rot="5400000">
              <a:off x="-47777"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rot="-5400000">
              <a:off x="166697"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rot="5400000">
              <a:off x="-47777"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rot="5400000">
              <a:off x="-47777"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flipH="1" rot="-5400000">
              <a:off x="166697"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rot="-5400000">
              <a:off x="928672"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flipH="1" rot="-5400000">
              <a:off x="928672"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rot="-5400000">
              <a:off x="1690646"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flipH="1" rot="-5400000">
              <a:off x="1690646"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rot="-5400000">
              <a:off x="2452621"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flipH="1" rot="-5400000">
              <a:off x="2452621"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rot="-5400000">
              <a:off x="3214647"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flipH="1" rot="-5400000">
              <a:off x="3214647"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5400000">
              <a:off x="3976724"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flipH="1" rot="-5400000">
              <a:off x="3976724"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rot="-5400000">
              <a:off x="4524349"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rot="-5400000">
              <a:off x="4524349"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rot="-5400000">
              <a:off x="4524349"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rot="-5400000">
              <a:off x="4524349"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rot="-5400000">
              <a:off x="4524349"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rot="5400000">
              <a:off x="5286200"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rot="-5400000">
              <a:off x="5286324"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rot="5400000">
              <a:off x="5286200"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rot="-5400000">
              <a:off x="5286324"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rot="5400000">
              <a:off x="5286200"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rot="-5400000">
              <a:off x="5286324"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rot="5400000">
              <a:off x="5286200"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rot="5400000">
              <a:off x="5286200"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rot="-5400000">
              <a:off x="5286324"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rot="5400000">
              <a:off x="5286200"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rot="-5400000">
              <a:off x="5286324"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rot="5400000">
              <a:off x="6048175"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rot="-5400000">
              <a:off x="6048298"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rot="5400000">
              <a:off x="6048175"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rot="-5400000">
              <a:off x="6048298"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rot="5400000">
              <a:off x="6048175"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rot="-5400000">
              <a:off x="6048298"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rot="5400000">
              <a:off x="6048175"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rot="5400000">
              <a:off x="6048175"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rot="-5400000">
              <a:off x="6048298"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rot="5400000">
              <a:off x="6048175"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rot="-5400000">
              <a:off x="6048298"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8"/>
            <p:cNvSpPr/>
            <p:nvPr/>
          </p:nvSpPr>
          <p:spPr>
            <a:xfrm rot="5400000">
              <a:off x="6810149"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8"/>
            <p:cNvSpPr/>
            <p:nvPr/>
          </p:nvSpPr>
          <p:spPr>
            <a:xfrm rot="-5400000">
              <a:off x="6810273"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5400000">
              <a:off x="6810149"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rot="-5400000">
              <a:off x="6810273"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rot="5400000">
              <a:off x="6810149"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rot="-5400000">
              <a:off x="6810273"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rot="5400000">
              <a:off x="6810149"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rot="5400000">
              <a:off x="6810149"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rot="-5400000">
              <a:off x="6810273"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rot="5400000">
              <a:off x="6810149"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rot="-5400000">
              <a:off x="6810273"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rot="5400000">
              <a:off x="7572175"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rot="-5400000">
              <a:off x="7572299"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rot="5400000">
              <a:off x="7572175"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rot="-5400000">
              <a:off x="7572299"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rot="5400000">
              <a:off x="7572175"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rot="-5400000">
              <a:off x="7572299"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rot="5400000">
              <a:off x="7572175"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rot="5400000">
              <a:off x="7572175"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rot="-5400000">
              <a:off x="7572299"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rot="5400000">
              <a:off x="7572175"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rot="-5400000">
              <a:off x="7572299"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rot="5400000">
              <a:off x="8334253"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rot="-5400000">
              <a:off x="8334377" y="219061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rot="5400000">
              <a:off x="8334253"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rot="-5400000">
              <a:off x="8334377" y="304787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rot="5400000">
              <a:off x="8334253"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rot="-5400000">
              <a:off x="8334377" y="390514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rot="5400000">
              <a:off x="8334253"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rot="5400000">
              <a:off x="8334253"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rot="-5400000">
              <a:off x="8334377" y="47618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rot="5400000">
              <a:off x="8334253"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rot="-5400000">
              <a:off x="8334377" y="13334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rot="5400000">
              <a:off x="4524225" y="176215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rot="5400000">
              <a:off x="4524225" y="261942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rot="5400000">
              <a:off x="4524225" y="3476684"/>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rot="5400000">
              <a:off x="4524225" y="4333949"/>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rot="-5400000">
              <a:off x="4738699"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rot="5400000">
              <a:off x="4524225" y="47725"/>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rot="5400000">
              <a:off x="4524225" y="904990"/>
              <a:ext cx="857400" cy="762000"/>
            </a:xfrm>
            <a:prstGeom prst="triangle">
              <a:avLst>
                <a:gd fmla="val 50000" name="adj"/>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flipH="1" rot="-5400000">
              <a:off x="4738699"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rot="-5400000">
              <a:off x="5500674"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flipH="1" rot="-5400000">
              <a:off x="5500674"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rot="-5400000">
              <a:off x="6262648"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flipH="1" rot="-5400000">
              <a:off x="6262648"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rot="-5400000">
              <a:off x="7024623"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flipH="1" rot="-5400000">
              <a:off x="7024623"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rot="-5400000">
              <a:off x="7786649"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flipH="1" rot="-5400000">
              <a:off x="7786649"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rot="-5400000">
              <a:off x="8548727" y="4548163"/>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flipH="1" rot="-5400000">
              <a:off x="8548727" y="-166420"/>
              <a:ext cx="428700" cy="762000"/>
            </a:xfrm>
            <a:prstGeom prst="rtTriangl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18"/>
          <p:cNvSpPr/>
          <p:nvPr/>
        </p:nvSpPr>
        <p:spPr>
          <a:xfrm>
            <a:off x="1527325" y="1290025"/>
            <a:ext cx="6089400" cy="256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txBox="1"/>
          <p:nvPr>
            <p:ph type="title"/>
          </p:nvPr>
        </p:nvSpPr>
        <p:spPr>
          <a:xfrm>
            <a:off x="1885350" y="1897113"/>
            <a:ext cx="5373300" cy="1349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b="1" sz="3200">
                <a:solidFill>
                  <a:srgbClr val="212121"/>
                </a:solidFill>
              </a:defRPr>
            </a:lvl1pPr>
            <a:lvl2pPr lvl="1" algn="ctr">
              <a:lnSpc>
                <a:spcPct val="100000"/>
              </a:lnSpc>
              <a:spcBef>
                <a:spcPts val="0"/>
              </a:spcBef>
              <a:spcAft>
                <a:spcPts val="0"/>
              </a:spcAft>
              <a:buNone/>
              <a:defRPr b="1" sz="3200">
                <a:solidFill>
                  <a:srgbClr val="212121"/>
                </a:solidFill>
              </a:defRPr>
            </a:lvl2pPr>
            <a:lvl3pPr lvl="2" algn="ctr">
              <a:lnSpc>
                <a:spcPct val="100000"/>
              </a:lnSpc>
              <a:spcBef>
                <a:spcPts val="0"/>
              </a:spcBef>
              <a:spcAft>
                <a:spcPts val="0"/>
              </a:spcAft>
              <a:buNone/>
              <a:defRPr b="1" sz="3200">
                <a:solidFill>
                  <a:srgbClr val="212121"/>
                </a:solidFill>
              </a:defRPr>
            </a:lvl3pPr>
            <a:lvl4pPr lvl="3" algn="ctr">
              <a:lnSpc>
                <a:spcPct val="100000"/>
              </a:lnSpc>
              <a:spcBef>
                <a:spcPts val="0"/>
              </a:spcBef>
              <a:spcAft>
                <a:spcPts val="0"/>
              </a:spcAft>
              <a:buNone/>
              <a:defRPr b="1" sz="3200">
                <a:solidFill>
                  <a:srgbClr val="212121"/>
                </a:solidFill>
              </a:defRPr>
            </a:lvl4pPr>
            <a:lvl5pPr lvl="4" algn="ctr">
              <a:lnSpc>
                <a:spcPct val="100000"/>
              </a:lnSpc>
              <a:spcBef>
                <a:spcPts val="0"/>
              </a:spcBef>
              <a:spcAft>
                <a:spcPts val="0"/>
              </a:spcAft>
              <a:buNone/>
              <a:defRPr b="1" sz="3200">
                <a:solidFill>
                  <a:srgbClr val="212121"/>
                </a:solidFill>
              </a:defRPr>
            </a:lvl5pPr>
            <a:lvl6pPr lvl="5" algn="ctr">
              <a:lnSpc>
                <a:spcPct val="100000"/>
              </a:lnSpc>
              <a:spcBef>
                <a:spcPts val="0"/>
              </a:spcBef>
              <a:spcAft>
                <a:spcPts val="0"/>
              </a:spcAft>
              <a:buNone/>
              <a:defRPr b="1" sz="3200">
                <a:solidFill>
                  <a:srgbClr val="212121"/>
                </a:solidFill>
              </a:defRPr>
            </a:lvl6pPr>
            <a:lvl7pPr lvl="6" algn="ctr">
              <a:lnSpc>
                <a:spcPct val="100000"/>
              </a:lnSpc>
              <a:spcBef>
                <a:spcPts val="0"/>
              </a:spcBef>
              <a:spcAft>
                <a:spcPts val="0"/>
              </a:spcAft>
              <a:buNone/>
              <a:defRPr b="1" sz="3200">
                <a:solidFill>
                  <a:srgbClr val="212121"/>
                </a:solidFill>
              </a:defRPr>
            </a:lvl7pPr>
            <a:lvl8pPr lvl="7" algn="ctr">
              <a:lnSpc>
                <a:spcPct val="100000"/>
              </a:lnSpc>
              <a:spcBef>
                <a:spcPts val="0"/>
              </a:spcBef>
              <a:spcAft>
                <a:spcPts val="0"/>
              </a:spcAft>
              <a:buNone/>
              <a:defRPr b="1" sz="3200">
                <a:solidFill>
                  <a:srgbClr val="212121"/>
                </a:solidFill>
              </a:defRPr>
            </a:lvl8pPr>
            <a:lvl9pPr lvl="8" algn="ctr">
              <a:lnSpc>
                <a:spcPct val="100000"/>
              </a:lnSpc>
              <a:spcBef>
                <a:spcPts val="0"/>
              </a:spcBef>
              <a:spcAft>
                <a:spcPts val="0"/>
              </a:spcAft>
              <a:buNone/>
              <a:defRPr b="1" sz="3200">
                <a:solidFill>
                  <a:srgbClr val="212121"/>
                </a:solidFill>
              </a:defRPr>
            </a:lvl9pPr>
          </a:lstStyle>
          <a:p/>
        </p:txBody>
      </p:sp>
      <p:sp>
        <p:nvSpPr>
          <p:cNvPr id="297" name="Google Shape;297;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Open Chromebook laptop computer" id="302" name="Google Shape;302;p19"/>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303" name="Google Shape;303;p19"/>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304" name="Google Shape;304;p19"/>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305" name="Google Shape;305;p19"/>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 Cell Automation</a:t>
            </a:r>
            <a:endParaRPr/>
          </a:p>
        </p:txBody>
      </p:sp>
      <p:sp>
        <p:nvSpPr>
          <p:cNvPr id="306" name="Google Shape;306;p19"/>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Simplifying the Examination Hall Allocation and Management</a:t>
            </a:r>
            <a:endParaRPr/>
          </a:p>
        </p:txBody>
      </p:sp>
      <p:pic>
        <p:nvPicPr>
          <p:cNvPr descr="Mobile View" id="307" name="Google Shape;307;p19"/>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
        <p:nvSpPr>
          <p:cNvPr id="308" name="Google Shape;308;p19"/>
          <p:cNvSpPr txBox="1"/>
          <p:nvPr>
            <p:ph idx="1" type="subTitle"/>
          </p:nvPr>
        </p:nvSpPr>
        <p:spPr>
          <a:xfrm>
            <a:off x="729600" y="416700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Anju N  |  Nisary TS   |  Aashrith N</a:t>
            </a:r>
            <a:endParaRPr>
              <a:latin typeface="Raleway"/>
              <a:ea typeface="Raleway"/>
              <a:cs typeface="Raleway"/>
              <a:sym typeface="Raleway"/>
            </a:endParaRPr>
          </a:p>
        </p:txBody>
      </p:sp>
      <p:sp>
        <p:nvSpPr>
          <p:cNvPr id="309" name="Google Shape;309;p19"/>
          <p:cNvSpPr txBox="1"/>
          <p:nvPr>
            <p:ph idx="1" type="subTitle"/>
          </p:nvPr>
        </p:nvSpPr>
        <p:spPr>
          <a:xfrm>
            <a:off x="729450" y="3898250"/>
            <a:ext cx="26829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SemiBold"/>
                <a:ea typeface="Raleway SemiBold"/>
                <a:cs typeface="Raleway SemiBold"/>
                <a:sym typeface="Raleway SemiBold"/>
              </a:rPr>
              <a:t>Submitted By :</a:t>
            </a:r>
            <a:endParaRPr>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02</a:t>
            </a:r>
            <a:endParaRPr b="0"/>
          </a:p>
          <a:p>
            <a:pPr indent="0" lvl="0" marL="0" rtl="0" algn="l">
              <a:spcBef>
                <a:spcPts val="0"/>
              </a:spcBef>
              <a:spcAft>
                <a:spcPts val="0"/>
              </a:spcAft>
              <a:buNone/>
            </a:pPr>
            <a:r>
              <a:rPr lang="en"/>
              <a:t>Reports Are Generated Easily</a:t>
            </a:r>
            <a:endParaRPr sz="3000"/>
          </a:p>
        </p:txBody>
      </p:sp>
      <p:sp>
        <p:nvSpPr>
          <p:cNvPr id="365" name="Google Shape;365;p28"/>
          <p:cNvSpPr txBox="1"/>
          <p:nvPr>
            <p:ph idx="1" type="subTitle"/>
          </p:nvPr>
        </p:nvSpPr>
        <p:spPr>
          <a:xfrm>
            <a:off x="730000" y="3005850"/>
            <a:ext cx="3068400" cy="143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Report like Hall Allocation can be easily generated in this proposed system. By this the user can generate the report as per the requirement and their wish for the duration of month or the day.</a:t>
            </a:r>
            <a:endParaRPr sz="1300"/>
          </a:p>
        </p:txBody>
      </p:sp>
      <p:pic>
        <p:nvPicPr>
          <p:cNvPr id="366" name="Google Shape;366;p28"/>
          <p:cNvPicPr preferRelativeResize="0"/>
          <p:nvPr/>
        </p:nvPicPr>
        <p:blipFill>
          <a:blip r:embed="rId3">
            <a:alphaModFix/>
          </a:blip>
          <a:stretch>
            <a:fillRect/>
          </a:stretch>
        </p:blipFill>
        <p:spPr>
          <a:xfrm>
            <a:off x="5375725" y="1185475"/>
            <a:ext cx="3068399" cy="3068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9"/>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03</a:t>
            </a:r>
            <a:endParaRPr b="0"/>
          </a:p>
          <a:p>
            <a:pPr indent="0" lvl="0" marL="0" rtl="0" algn="l">
              <a:spcBef>
                <a:spcPts val="0"/>
              </a:spcBef>
              <a:spcAft>
                <a:spcPts val="0"/>
              </a:spcAft>
              <a:buNone/>
            </a:pPr>
            <a:r>
              <a:rPr lang="en"/>
              <a:t>Very Less Paperwork</a:t>
            </a:r>
            <a:endParaRPr sz="3000"/>
          </a:p>
        </p:txBody>
      </p:sp>
      <p:sp>
        <p:nvSpPr>
          <p:cNvPr id="372" name="Google Shape;372;p29"/>
          <p:cNvSpPr txBox="1"/>
          <p:nvPr>
            <p:ph idx="1" type="subTitle"/>
          </p:nvPr>
        </p:nvSpPr>
        <p:spPr>
          <a:xfrm>
            <a:off x="656825" y="2983975"/>
            <a:ext cx="3300900" cy="159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proposed system requires very less paper work. All the data is entered into the computer and report can be generated by the help of computers, so that work become very easy because there is no need to keep data on more papers.</a:t>
            </a:r>
            <a:endParaRPr sz="1300"/>
          </a:p>
        </p:txBody>
      </p:sp>
      <p:pic>
        <p:nvPicPr>
          <p:cNvPr id="373" name="Google Shape;373;p29"/>
          <p:cNvPicPr preferRelativeResize="0"/>
          <p:nvPr/>
        </p:nvPicPr>
        <p:blipFill>
          <a:blip r:embed="rId3">
            <a:alphaModFix/>
          </a:blip>
          <a:stretch>
            <a:fillRect/>
          </a:stretch>
        </p:blipFill>
        <p:spPr>
          <a:xfrm>
            <a:off x="891200" y="-556550"/>
            <a:ext cx="8036775" cy="603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0"/>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04</a:t>
            </a:r>
            <a:endParaRPr b="0"/>
          </a:p>
          <a:p>
            <a:pPr indent="0" lvl="0" marL="0" rtl="0" algn="l">
              <a:spcBef>
                <a:spcPts val="0"/>
              </a:spcBef>
              <a:spcAft>
                <a:spcPts val="0"/>
              </a:spcAft>
              <a:buNone/>
            </a:pPr>
            <a:r>
              <a:rPr lang="en"/>
              <a:t>Computer Operator Control</a:t>
            </a:r>
            <a:endParaRPr sz="3000"/>
          </a:p>
        </p:txBody>
      </p:sp>
      <p:sp>
        <p:nvSpPr>
          <p:cNvPr id="379" name="Google Shape;379;p30"/>
          <p:cNvSpPr txBox="1"/>
          <p:nvPr>
            <p:ph idx="1" type="subTitle"/>
          </p:nvPr>
        </p:nvSpPr>
        <p:spPr>
          <a:xfrm>
            <a:off x="656825" y="2983975"/>
            <a:ext cx="3300900" cy="159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Computer Operator Control is available so rate of errors will be less. Storing and retrieving of information is simple. So work can be done correct time and also good speed.</a:t>
            </a:r>
            <a:endParaRPr sz="1300"/>
          </a:p>
        </p:txBody>
      </p:sp>
      <p:pic>
        <p:nvPicPr>
          <p:cNvPr id="380" name="Google Shape;380;p30"/>
          <p:cNvPicPr preferRelativeResize="0"/>
          <p:nvPr/>
        </p:nvPicPr>
        <p:blipFill>
          <a:blip r:embed="rId3">
            <a:alphaModFix/>
          </a:blip>
          <a:stretch>
            <a:fillRect/>
          </a:stretch>
        </p:blipFill>
        <p:spPr>
          <a:xfrm>
            <a:off x="4361525" y="317925"/>
            <a:ext cx="4728725" cy="4728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311700" y="1832850"/>
            <a:ext cx="8512200" cy="14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Modules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2"/>
          <p:cNvSpPr txBox="1"/>
          <p:nvPr>
            <p:ph type="title"/>
          </p:nvPr>
        </p:nvSpPr>
        <p:spPr>
          <a:xfrm>
            <a:off x="730000" y="65640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MODULE</a:t>
            </a:r>
            <a:endParaRPr/>
          </a:p>
        </p:txBody>
      </p:sp>
      <p:sp>
        <p:nvSpPr>
          <p:cNvPr id="391" name="Google Shape;391;p32"/>
          <p:cNvSpPr txBox="1"/>
          <p:nvPr>
            <p:ph idx="2" type="body"/>
          </p:nvPr>
        </p:nvSpPr>
        <p:spPr>
          <a:xfrm>
            <a:off x="394675" y="1505425"/>
            <a:ext cx="37593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aleway"/>
                <a:ea typeface="Raleway"/>
                <a:cs typeface="Raleway"/>
                <a:sym typeface="Raleway"/>
              </a:rPr>
              <a:t>The different features for Admin are :</a:t>
            </a:r>
            <a:endParaRPr sz="1600">
              <a:solidFill>
                <a:schemeClr val="lt1"/>
              </a:solidFill>
              <a:latin typeface="Raleway"/>
              <a:ea typeface="Raleway"/>
              <a:cs typeface="Raleway"/>
              <a:sym typeface="Raleway"/>
            </a:endParaRPr>
          </a:p>
          <a:p>
            <a:pPr indent="-330200" lvl="0" marL="457200" rtl="0" algn="l">
              <a:spcBef>
                <a:spcPts val="160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Hall Management</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Exam Hall Allocation</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Timetable Management</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Staff Allocation</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Subject Management</a:t>
            </a:r>
            <a:endParaRPr sz="1600">
              <a:solidFill>
                <a:schemeClr val="lt1"/>
              </a:solidFill>
              <a:latin typeface="Raleway"/>
              <a:ea typeface="Raleway"/>
              <a:cs typeface="Raleway"/>
              <a:sym typeface="Raleway"/>
            </a:endParaRPr>
          </a:p>
        </p:txBody>
      </p:sp>
      <p:pic>
        <p:nvPicPr>
          <p:cNvPr id="392" name="Google Shape;392;p32"/>
          <p:cNvPicPr preferRelativeResize="0"/>
          <p:nvPr/>
        </p:nvPicPr>
        <p:blipFill>
          <a:blip r:embed="rId3">
            <a:alphaModFix/>
          </a:blip>
          <a:stretch>
            <a:fillRect/>
          </a:stretch>
        </p:blipFill>
        <p:spPr>
          <a:xfrm>
            <a:off x="4764700" y="152400"/>
            <a:ext cx="4133952"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3"/>
          <p:cNvSpPr txBox="1"/>
          <p:nvPr>
            <p:ph type="title"/>
          </p:nvPr>
        </p:nvSpPr>
        <p:spPr>
          <a:xfrm>
            <a:off x="730000" y="6435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STAFF </a:t>
            </a:r>
            <a:r>
              <a:rPr lang="en"/>
              <a:t>MODULE</a:t>
            </a:r>
            <a:endParaRPr/>
          </a:p>
        </p:txBody>
      </p:sp>
      <p:sp>
        <p:nvSpPr>
          <p:cNvPr id="398" name="Google Shape;398;p33"/>
          <p:cNvSpPr txBox="1"/>
          <p:nvPr>
            <p:ph idx="2" type="body"/>
          </p:nvPr>
        </p:nvSpPr>
        <p:spPr>
          <a:xfrm>
            <a:off x="458500" y="1709100"/>
            <a:ext cx="3572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Raleway"/>
                <a:ea typeface="Raleway"/>
                <a:cs typeface="Raleway"/>
                <a:sym typeface="Raleway"/>
              </a:rPr>
              <a:t>The different features for Staffs are :</a:t>
            </a:r>
            <a:endParaRPr sz="1600">
              <a:solidFill>
                <a:schemeClr val="lt1"/>
              </a:solidFill>
              <a:latin typeface="Raleway"/>
              <a:ea typeface="Raleway"/>
              <a:cs typeface="Raleway"/>
              <a:sym typeface="Raleway"/>
            </a:endParaRPr>
          </a:p>
          <a:p>
            <a:pPr indent="-330200" lvl="0" marL="457200" rtl="0" algn="l">
              <a:spcBef>
                <a:spcPts val="160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Staff Allocation</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View Time Table</a:t>
            </a:r>
            <a:endParaRPr sz="1600">
              <a:solidFill>
                <a:schemeClr val="lt1"/>
              </a:solidFill>
              <a:latin typeface="Raleway"/>
              <a:ea typeface="Raleway"/>
              <a:cs typeface="Raleway"/>
              <a:sym typeface="Raleway"/>
            </a:endParaRPr>
          </a:p>
          <a:p>
            <a:pPr indent="-330200" lvl="0" marL="457200" rtl="0" algn="l">
              <a:spcBef>
                <a:spcPts val="0"/>
              </a:spcBef>
              <a:spcAft>
                <a:spcPts val="0"/>
              </a:spcAft>
              <a:buClr>
                <a:schemeClr val="lt1"/>
              </a:buClr>
              <a:buSzPts val="1600"/>
              <a:buFont typeface="Raleway"/>
              <a:buAutoNum type="arabicPeriod"/>
            </a:pPr>
            <a:r>
              <a:rPr lang="en" sz="1600">
                <a:solidFill>
                  <a:schemeClr val="lt1"/>
                </a:solidFill>
                <a:latin typeface="Raleway"/>
                <a:ea typeface="Raleway"/>
                <a:cs typeface="Raleway"/>
                <a:sym typeface="Raleway"/>
              </a:rPr>
              <a:t>View Hall Allocation</a:t>
            </a:r>
            <a:endParaRPr sz="1600">
              <a:solidFill>
                <a:schemeClr val="lt1"/>
              </a:solidFill>
              <a:latin typeface="Raleway"/>
              <a:ea typeface="Raleway"/>
              <a:cs typeface="Raleway"/>
              <a:sym typeface="Raleway"/>
            </a:endParaRPr>
          </a:p>
          <a:p>
            <a:pPr indent="0" lvl="0" marL="457200" rtl="0" algn="l">
              <a:spcBef>
                <a:spcPts val="1600"/>
              </a:spcBef>
              <a:spcAft>
                <a:spcPts val="1600"/>
              </a:spcAft>
              <a:buNone/>
            </a:pPr>
            <a:r>
              <a:t/>
            </a:r>
            <a:endParaRPr sz="1600">
              <a:solidFill>
                <a:schemeClr val="lt1"/>
              </a:solidFill>
              <a:latin typeface="Raleway"/>
              <a:ea typeface="Raleway"/>
              <a:cs typeface="Raleway"/>
              <a:sym typeface="Raleway"/>
            </a:endParaRPr>
          </a:p>
        </p:txBody>
      </p:sp>
      <p:pic>
        <p:nvPicPr>
          <p:cNvPr id="399" name="Google Shape;399;p33"/>
          <p:cNvPicPr preferRelativeResize="0"/>
          <p:nvPr/>
        </p:nvPicPr>
        <p:blipFill>
          <a:blip r:embed="rId3">
            <a:alphaModFix/>
          </a:blip>
          <a:stretch>
            <a:fillRect/>
          </a:stretch>
        </p:blipFill>
        <p:spPr>
          <a:xfrm>
            <a:off x="4736100" y="1038225"/>
            <a:ext cx="4240400" cy="306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4"/>
          <p:cNvSpPr txBox="1"/>
          <p:nvPr>
            <p:ph type="title"/>
          </p:nvPr>
        </p:nvSpPr>
        <p:spPr>
          <a:xfrm>
            <a:off x="311700" y="1832850"/>
            <a:ext cx="8512200" cy="14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35"/>
          <p:cNvPicPr preferRelativeResize="0"/>
          <p:nvPr/>
        </p:nvPicPr>
        <p:blipFill>
          <a:blip r:embed="rId3">
            <a:alphaModFix/>
          </a:blip>
          <a:stretch>
            <a:fillRect/>
          </a:stretch>
        </p:blipFill>
        <p:spPr>
          <a:xfrm>
            <a:off x="1565075" y="982850"/>
            <a:ext cx="6013850" cy="416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36"/>
          <p:cNvPicPr preferRelativeResize="0"/>
          <p:nvPr/>
        </p:nvPicPr>
        <p:blipFill>
          <a:blip r:embed="rId3">
            <a:alphaModFix/>
          </a:blip>
          <a:stretch>
            <a:fillRect/>
          </a:stretch>
        </p:blipFill>
        <p:spPr>
          <a:xfrm>
            <a:off x="1578325" y="1043600"/>
            <a:ext cx="6391550" cy="3720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37"/>
          <p:cNvPicPr preferRelativeResize="0"/>
          <p:nvPr/>
        </p:nvPicPr>
        <p:blipFill>
          <a:blip r:embed="rId3">
            <a:alphaModFix/>
          </a:blip>
          <a:stretch>
            <a:fillRect/>
          </a:stretch>
        </p:blipFill>
        <p:spPr>
          <a:xfrm>
            <a:off x="1668000" y="1070900"/>
            <a:ext cx="6301875" cy="3223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2"/>
        </a:solidFill>
      </p:bgPr>
    </p:bg>
    <p:spTree>
      <p:nvGrpSpPr>
        <p:cNvPr id="313" name="Shape 313"/>
        <p:cNvGrpSpPr/>
        <p:nvPr/>
      </p:nvGrpSpPr>
      <p:grpSpPr>
        <a:xfrm>
          <a:off x="0" y="0"/>
          <a:ext cx="0" cy="0"/>
          <a:chOff x="0" y="0"/>
          <a:chExt cx="0" cy="0"/>
        </a:xfrm>
      </p:grpSpPr>
      <p:sp>
        <p:nvSpPr>
          <p:cNvPr id="314" name="Google Shape;314;p20"/>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315" name="Google Shape;315;p20"/>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Raleway"/>
                <a:ea typeface="Raleway"/>
                <a:cs typeface="Raleway"/>
                <a:sym typeface="Raleway"/>
              </a:rPr>
              <a:t>Existing System</a:t>
            </a:r>
            <a:endParaRPr b="1" sz="1600">
              <a:solidFill>
                <a:srgbClr val="FFFFFF"/>
              </a:solidFill>
              <a:latin typeface="Raleway"/>
              <a:ea typeface="Raleway"/>
              <a:cs typeface="Raleway"/>
              <a:sym typeface="Raleway"/>
            </a:endParaRPr>
          </a:p>
          <a:p>
            <a:pPr indent="0" lvl="0" marL="0" rtl="0" algn="l">
              <a:lnSpc>
                <a:spcPct val="115000"/>
              </a:lnSpc>
              <a:spcBef>
                <a:spcPts val="1600"/>
              </a:spcBef>
              <a:spcAft>
                <a:spcPts val="0"/>
              </a:spcAft>
              <a:buNone/>
            </a:pPr>
            <a:r>
              <a:rPr b="1" lang="en" sz="1600">
                <a:solidFill>
                  <a:srgbClr val="FFFFFF"/>
                </a:solidFill>
                <a:latin typeface="Raleway"/>
                <a:ea typeface="Raleway"/>
                <a:cs typeface="Raleway"/>
                <a:sym typeface="Raleway"/>
              </a:rPr>
              <a:t>Proposed System</a:t>
            </a:r>
            <a:endParaRPr b="1" sz="1600">
              <a:solidFill>
                <a:srgbClr val="FFFFFF"/>
              </a:solidFill>
              <a:latin typeface="Raleway"/>
              <a:ea typeface="Raleway"/>
              <a:cs typeface="Raleway"/>
              <a:sym typeface="Raleway"/>
            </a:endParaRPr>
          </a:p>
          <a:p>
            <a:pPr indent="0" lvl="0" marL="0" rtl="0" algn="l">
              <a:lnSpc>
                <a:spcPct val="115000"/>
              </a:lnSpc>
              <a:spcBef>
                <a:spcPts val="1600"/>
              </a:spcBef>
              <a:spcAft>
                <a:spcPts val="0"/>
              </a:spcAft>
              <a:buNone/>
            </a:pPr>
            <a:r>
              <a:rPr b="1" lang="en" sz="1600">
                <a:solidFill>
                  <a:srgbClr val="FFFFFF"/>
                </a:solidFill>
                <a:latin typeface="Raleway"/>
                <a:ea typeface="Raleway"/>
                <a:cs typeface="Raleway"/>
                <a:sym typeface="Raleway"/>
              </a:rPr>
              <a:t>Module Description</a:t>
            </a:r>
            <a:endParaRPr b="1" sz="1600">
              <a:solidFill>
                <a:srgbClr val="FFFFFF"/>
              </a:solidFill>
              <a:latin typeface="Raleway"/>
              <a:ea typeface="Raleway"/>
              <a:cs typeface="Raleway"/>
              <a:sym typeface="Raleway"/>
            </a:endParaRPr>
          </a:p>
          <a:p>
            <a:pPr indent="0" lvl="0" marL="0" rtl="0" algn="l">
              <a:spcBef>
                <a:spcPts val="1600"/>
              </a:spcBef>
              <a:spcAft>
                <a:spcPts val="0"/>
              </a:spcAft>
              <a:buNone/>
            </a:pPr>
            <a:r>
              <a:rPr b="1" lang="en" sz="1600">
                <a:solidFill>
                  <a:srgbClr val="FFFFFF"/>
                </a:solidFill>
                <a:latin typeface="Raleway"/>
                <a:ea typeface="Raleway"/>
                <a:cs typeface="Raleway"/>
                <a:sym typeface="Raleway"/>
              </a:rPr>
              <a:t>Tables</a:t>
            </a:r>
            <a:endParaRPr b="1" sz="1600">
              <a:solidFill>
                <a:srgbClr val="FFFFFF"/>
              </a:solidFill>
              <a:latin typeface="Raleway"/>
              <a:ea typeface="Raleway"/>
              <a:cs typeface="Raleway"/>
              <a:sym typeface="Raleway"/>
            </a:endParaRPr>
          </a:p>
          <a:p>
            <a:pPr indent="0" lvl="0" marL="0" rtl="0" algn="l">
              <a:spcBef>
                <a:spcPts val="1600"/>
              </a:spcBef>
              <a:spcAft>
                <a:spcPts val="1600"/>
              </a:spcAft>
              <a:buNone/>
            </a:pPr>
            <a:r>
              <a:rPr b="1" lang="en" sz="1600">
                <a:solidFill>
                  <a:srgbClr val="FFFFFF"/>
                </a:solidFill>
                <a:latin typeface="Raleway"/>
                <a:ea typeface="Raleway"/>
                <a:cs typeface="Raleway"/>
                <a:sym typeface="Raleway"/>
              </a:rPr>
              <a:t>Structural Diagram</a:t>
            </a:r>
            <a:endParaRPr b="1" sz="16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38"/>
          <p:cNvPicPr preferRelativeResize="0"/>
          <p:nvPr/>
        </p:nvPicPr>
        <p:blipFill>
          <a:blip r:embed="rId3">
            <a:alphaModFix/>
          </a:blip>
          <a:stretch>
            <a:fillRect/>
          </a:stretch>
        </p:blipFill>
        <p:spPr>
          <a:xfrm>
            <a:off x="1667150" y="1119600"/>
            <a:ext cx="6191250" cy="2114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39"/>
          <p:cNvPicPr preferRelativeResize="0"/>
          <p:nvPr/>
        </p:nvPicPr>
        <p:blipFill>
          <a:blip r:embed="rId3">
            <a:alphaModFix/>
          </a:blip>
          <a:stretch>
            <a:fillRect/>
          </a:stretch>
        </p:blipFill>
        <p:spPr>
          <a:xfrm>
            <a:off x="1654400" y="1068675"/>
            <a:ext cx="6366375" cy="267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40"/>
          <p:cNvPicPr preferRelativeResize="0"/>
          <p:nvPr/>
        </p:nvPicPr>
        <p:blipFill>
          <a:blip r:embed="rId3">
            <a:alphaModFix/>
          </a:blip>
          <a:stretch>
            <a:fillRect/>
          </a:stretch>
        </p:blipFill>
        <p:spPr>
          <a:xfrm>
            <a:off x="1615425" y="1120150"/>
            <a:ext cx="6053700" cy="3921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1"/>
          <p:cNvSpPr txBox="1"/>
          <p:nvPr>
            <p:ph type="title"/>
          </p:nvPr>
        </p:nvSpPr>
        <p:spPr>
          <a:xfrm>
            <a:off x="1885350" y="1897113"/>
            <a:ext cx="5373300" cy="134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Structural Diagrams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2"/>
          <p:cNvSpPr txBox="1"/>
          <p:nvPr>
            <p:ph type="title"/>
          </p:nvPr>
        </p:nvSpPr>
        <p:spPr>
          <a:xfrm>
            <a:off x="360250" y="2133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Flow </a:t>
            </a:r>
            <a:endParaRPr/>
          </a:p>
          <a:p>
            <a:pPr indent="0" lvl="0" marL="0" rtl="0" algn="l">
              <a:spcBef>
                <a:spcPts val="0"/>
              </a:spcBef>
              <a:spcAft>
                <a:spcPts val="0"/>
              </a:spcAft>
              <a:buNone/>
            </a:pPr>
            <a:r>
              <a:rPr lang="en"/>
              <a:t>Diagram</a:t>
            </a:r>
            <a:endParaRPr/>
          </a:p>
        </p:txBody>
      </p:sp>
      <p:pic>
        <p:nvPicPr>
          <p:cNvPr id="445" name="Google Shape;445;p42"/>
          <p:cNvPicPr preferRelativeResize="0"/>
          <p:nvPr/>
        </p:nvPicPr>
        <p:blipFill>
          <a:blip r:embed="rId3">
            <a:alphaModFix/>
          </a:blip>
          <a:stretch>
            <a:fillRect/>
          </a:stretch>
        </p:blipFill>
        <p:spPr>
          <a:xfrm>
            <a:off x="2428350" y="662025"/>
            <a:ext cx="6445926" cy="430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319" name="Shape 319"/>
        <p:cNvGrpSpPr/>
        <p:nvPr/>
      </p:nvGrpSpPr>
      <p:grpSpPr>
        <a:xfrm>
          <a:off x="0" y="0"/>
          <a:ext cx="0" cy="0"/>
          <a:chOff x="0" y="0"/>
          <a:chExt cx="0" cy="0"/>
        </a:xfrm>
      </p:grpSpPr>
      <p:sp>
        <p:nvSpPr>
          <p:cNvPr id="320" name="Google Shape;320;p21"/>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21" name="Google Shape;321;p21"/>
          <p:cNvSpPr txBox="1"/>
          <p:nvPr>
            <p:ph idx="4294967295" type="subTitle"/>
          </p:nvPr>
        </p:nvSpPr>
        <p:spPr>
          <a:xfrm>
            <a:off x="4542975" y="1376350"/>
            <a:ext cx="3825000" cy="32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aleway"/>
                <a:ea typeface="Raleway"/>
                <a:cs typeface="Raleway"/>
                <a:sym typeface="Raleway"/>
              </a:rPr>
              <a:t>Exam Cell Automation System is developed for the college to simplify Examination Hall Allocation and Time Table Generation. </a:t>
            </a:r>
            <a:endParaRPr sz="1600">
              <a:solidFill>
                <a:srgbClr val="FFFFFF"/>
              </a:solidFill>
              <a:latin typeface="Raleway"/>
              <a:ea typeface="Raleway"/>
              <a:cs typeface="Raleway"/>
              <a:sym typeface="Raleway"/>
            </a:endParaRPr>
          </a:p>
          <a:p>
            <a:pPr indent="0" lvl="0" marL="0" rtl="0" algn="l">
              <a:spcBef>
                <a:spcPts val="1600"/>
              </a:spcBef>
              <a:spcAft>
                <a:spcPts val="1600"/>
              </a:spcAft>
              <a:buNone/>
            </a:pPr>
            <a:r>
              <a:rPr lang="en" sz="1600">
                <a:solidFill>
                  <a:srgbClr val="FFFFFF"/>
                </a:solidFill>
                <a:latin typeface="Raleway"/>
                <a:ea typeface="Raleway"/>
                <a:cs typeface="Raleway"/>
                <a:sym typeface="Raleway"/>
              </a:rPr>
              <a:t>The purpose of developing this system is to computerize the traditional way of managing Exam Cell Activities.</a:t>
            </a:r>
            <a:endParaRPr sz="1600">
              <a:solidFill>
                <a:srgbClr val="FFFFFF"/>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325" name="Shape 325"/>
        <p:cNvGrpSpPr/>
        <p:nvPr/>
      </p:nvGrpSpPr>
      <p:grpSpPr>
        <a:xfrm>
          <a:off x="0" y="0"/>
          <a:ext cx="0" cy="0"/>
          <a:chOff x="0" y="0"/>
          <a:chExt cx="0" cy="0"/>
        </a:xfrm>
      </p:grpSpPr>
      <p:sp>
        <p:nvSpPr>
          <p:cNvPr id="326" name="Google Shape;326;p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Existing System :</a:t>
            </a:r>
            <a:endParaRPr/>
          </a:p>
          <a:p>
            <a:pPr indent="0" lvl="0" marL="0" rtl="0" algn="l">
              <a:spcBef>
                <a:spcPts val="0"/>
              </a:spcBef>
              <a:spcAft>
                <a:spcPts val="0"/>
              </a:spcAft>
              <a:buNone/>
            </a:pPr>
            <a:r>
              <a:rPr lang="en" sz="2400"/>
              <a:t>The Problem</a:t>
            </a:r>
            <a:endParaRPr sz="2400"/>
          </a:p>
        </p:txBody>
      </p:sp>
      <p:pic>
        <p:nvPicPr>
          <p:cNvPr id="327" name="Google Shape;327;p22"/>
          <p:cNvPicPr preferRelativeResize="0"/>
          <p:nvPr/>
        </p:nvPicPr>
        <p:blipFill>
          <a:blip r:embed="rId3">
            <a:alphaModFix/>
          </a:blip>
          <a:stretch>
            <a:fillRect/>
          </a:stretch>
        </p:blipFill>
        <p:spPr>
          <a:xfrm>
            <a:off x="4761575" y="700225"/>
            <a:ext cx="3972200" cy="3972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01</a:t>
            </a:r>
            <a:endParaRPr b="0"/>
          </a:p>
          <a:p>
            <a:pPr indent="0" lvl="0" marL="0" rtl="0" algn="l">
              <a:spcBef>
                <a:spcPts val="0"/>
              </a:spcBef>
              <a:spcAft>
                <a:spcPts val="0"/>
              </a:spcAft>
              <a:buNone/>
            </a:pPr>
            <a:r>
              <a:rPr lang="en"/>
              <a:t>Time Consuming &amp; Less Efficient</a:t>
            </a:r>
            <a:endParaRPr/>
          </a:p>
        </p:txBody>
      </p:sp>
      <p:sp>
        <p:nvSpPr>
          <p:cNvPr id="333" name="Google Shape;333;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Existing system is very slow and inefficient.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rPr lang="en"/>
              <a:t>More time and energy is wasted to allocate the halls for different exams. This may even lead the way to erroneous reports and may rise chances for anomalies and redundancy.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02</a:t>
            </a:r>
            <a:endParaRPr b="0"/>
          </a:p>
          <a:p>
            <a:pPr indent="0" lvl="0" marL="0" rtl="0" algn="l">
              <a:spcBef>
                <a:spcPts val="0"/>
              </a:spcBef>
              <a:spcAft>
                <a:spcPts val="0"/>
              </a:spcAft>
              <a:buNone/>
            </a:pPr>
            <a:r>
              <a:rPr lang="en"/>
              <a:t>More Manual Work Required</a:t>
            </a:r>
            <a:endParaRPr/>
          </a:p>
          <a:p>
            <a:pPr indent="0" lvl="0" marL="0" rtl="0" algn="l">
              <a:spcBef>
                <a:spcPts val="0"/>
              </a:spcBef>
              <a:spcAft>
                <a:spcPts val="0"/>
              </a:spcAft>
              <a:buNone/>
            </a:pPr>
            <a:r>
              <a:rPr lang="en"/>
              <a:t>&amp; Less Accurate</a:t>
            </a:r>
            <a:endParaRPr/>
          </a:p>
        </p:txBody>
      </p:sp>
      <p:sp>
        <p:nvSpPr>
          <p:cNvPr id="339" name="Google Shape;339;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Existing system still stuck into pen and paper.</a:t>
            </a:r>
            <a:endParaRPr b="1" sz="1600">
              <a:solidFill>
                <a:schemeClr val="dk1"/>
              </a:solidFill>
            </a:endParaRPr>
          </a:p>
          <a:p>
            <a:pPr indent="0" lvl="0" marL="0" rtl="0" algn="l">
              <a:spcBef>
                <a:spcPts val="1000"/>
              </a:spcBef>
              <a:spcAft>
                <a:spcPts val="0"/>
              </a:spcAft>
              <a:buNone/>
            </a:pPr>
            <a:r>
              <a:rPr lang="en"/>
              <a:t>Current Exam Cell Activities mostly include a lot of manual calculations and is mostly paper based. When the calculations are done manually, it may lead to more errors. There is lot of manual work involved in current system and mistake in one detail can lead to wrong generation of data.</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03</a:t>
            </a:r>
            <a:endParaRPr b="0"/>
          </a:p>
          <a:p>
            <a:pPr indent="0" lvl="0" marL="0" rtl="0" algn="l">
              <a:spcBef>
                <a:spcPts val="0"/>
              </a:spcBef>
              <a:spcAft>
                <a:spcPts val="0"/>
              </a:spcAft>
              <a:buNone/>
            </a:pPr>
            <a:r>
              <a:rPr lang="en"/>
              <a:t>Not at all User Friendly</a:t>
            </a:r>
            <a:endParaRPr/>
          </a:p>
        </p:txBody>
      </p:sp>
      <p:sp>
        <p:nvSpPr>
          <p:cNvPr id="345" name="Google Shape;345;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Existing system forces user to do all the work.</a:t>
            </a:r>
            <a:endParaRPr b="1" sz="1600">
              <a:solidFill>
                <a:schemeClr val="dk1"/>
              </a:solidFill>
            </a:endParaRPr>
          </a:p>
          <a:p>
            <a:pPr indent="0" lvl="0" marL="0" rtl="0" algn="l">
              <a:spcBef>
                <a:spcPts val="1000"/>
              </a:spcBef>
              <a:spcAft>
                <a:spcPts val="0"/>
              </a:spcAft>
              <a:buNone/>
            </a:pPr>
            <a:r>
              <a:rPr lang="en"/>
              <a:t>All the maintenance and logical calculations are done manually by the user, which in turn leads to a burden of work. Also a small error in any detail between the manual task may rise to a large problem which becomes a heavy task as well.</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349" name="Shape 349"/>
        <p:cNvGrpSpPr/>
        <p:nvPr/>
      </p:nvGrpSpPr>
      <p:grpSpPr>
        <a:xfrm>
          <a:off x="0" y="0"/>
          <a:ext cx="0" cy="0"/>
          <a:chOff x="0" y="0"/>
          <a:chExt cx="0" cy="0"/>
        </a:xfrm>
      </p:grpSpPr>
      <p:sp>
        <p:nvSpPr>
          <p:cNvPr id="350" name="Google Shape;350;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System</a:t>
            </a:r>
            <a:r>
              <a:rPr lang="en"/>
              <a:t> :</a:t>
            </a:r>
            <a:endParaRPr/>
          </a:p>
          <a:p>
            <a:pPr indent="0" lvl="0" marL="0" rtl="0" algn="l">
              <a:spcBef>
                <a:spcPts val="0"/>
              </a:spcBef>
              <a:spcAft>
                <a:spcPts val="0"/>
              </a:spcAft>
              <a:buNone/>
            </a:pPr>
            <a:r>
              <a:rPr lang="en" sz="2400"/>
              <a:t>The Solution</a:t>
            </a:r>
            <a:endParaRPr sz="2400"/>
          </a:p>
        </p:txBody>
      </p:sp>
      <p:pic>
        <p:nvPicPr>
          <p:cNvPr id="351" name="Google Shape;351;p26"/>
          <p:cNvPicPr preferRelativeResize="0"/>
          <p:nvPr/>
        </p:nvPicPr>
        <p:blipFill>
          <a:blip r:embed="rId3">
            <a:alphaModFix/>
          </a:blip>
          <a:stretch>
            <a:fillRect/>
          </a:stretch>
        </p:blipFill>
        <p:spPr>
          <a:xfrm>
            <a:off x="5321750" y="1172850"/>
            <a:ext cx="3096101" cy="2545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357" name="Google Shape;357;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01</a:t>
            </a:r>
            <a:endParaRPr b="0"/>
          </a:p>
          <a:p>
            <a:pPr indent="0" lvl="0" marL="0" rtl="0" algn="l">
              <a:spcBef>
                <a:spcPts val="0"/>
              </a:spcBef>
              <a:spcAft>
                <a:spcPts val="0"/>
              </a:spcAft>
              <a:buNone/>
            </a:pPr>
            <a:r>
              <a:rPr lang="en"/>
              <a:t>User Friendly</a:t>
            </a:r>
            <a:endParaRPr b="0" sz="3000"/>
          </a:p>
        </p:txBody>
      </p:sp>
      <p:sp>
        <p:nvSpPr>
          <p:cNvPr id="358" name="Google Shape;358;p27"/>
          <p:cNvSpPr txBox="1"/>
          <p:nvPr>
            <p:ph idx="1" type="subTitle"/>
          </p:nvPr>
        </p:nvSpPr>
        <p:spPr>
          <a:xfrm>
            <a:off x="730000" y="3005850"/>
            <a:ext cx="3300900" cy="157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The System is User Friendly for the retrieval and storing of data. And it is fast to store the data. It is maintained efficiently. The graphical user interface is implemented in this proposed system. It is more efficient than existing system.</a:t>
            </a:r>
            <a:endParaRPr sz="1300"/>
          </a:p>
        </p:txBody>
      </p:sp>
      <p:pic>
        <p:nvPicPr>
          <p:cNvPr id="359" name="Google Shape;359;p27"/>
          <p:cNvPicPr preferRelativeResize="0"/>
          <p:nvPr/>
        </p:nvPicPr>
        <p:blipFill>
          <a:blip r:embed="rId3">
            <a:alphaModFix/>
          </a:blip>
          <a:stretch>
            <a:fillRect/>
          </a:stretch>
        </p:blipFill>
        <p:spPr>
          <a:xfrm>
            <a:off x="4756000" y="1196775"/>
            <a:ext cx="4031325" cy="293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